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AF3A9134-974A-44BA-946D-F54C92546D1D}">
  <a:tblStyle styleId="{AF3A9134-974A-44BA-946D-F54C92546D1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8" d="100"/>
          <a:sy n="98" d="100"/>
        </p:scale>
        <p:origin x="-57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862946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9375691c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9375691c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1306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9375691c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9375691c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100df07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100df07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29375691c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29375691c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29375691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29375691c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ookings100Ave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ookings100Ave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ookings100Ave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ookings100Ave@gmai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ookings100Ave@gmai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4269722944"/>
              </p:ext>
            </p:extLst>
          </p:nvPr>
        </p:nvGraphicFramePr>
        <p:xfrm>
          <a:off x="226375" y="1359600"/>
          <a:ext cx="7014125" cy="3612440"/>
        </p:xfrm>
        <a:graphic>
          <a:graphicData uri="http://schemas.openxmlformats.org/drawingml/2006/table">
            <a:tbl>
              <a:tblPr>
                <a:noFill/>
                <a:tableStyleId>{AF3A9134-974A-44BA-946D-F54C92546D1D}</a:tableStyleId>
              </a:tblPr>
              <a:tblGrid>
                <a:gridCol w="1654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Day # / Día #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Date / Fecha</a:t>
                      </a:r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 smtClean="0"/>
                        <a:t>D1</a:t>
                      </a:r>
                      <a:endParaRPr sz="8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D2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D3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D4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D5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D6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D7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D8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D9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D10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D11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D12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D13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D14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Fever / Fiebre（ºC）site / lugar（            ）</a:t>
                      </a:r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Cough / Tos</a:t>
                      </a: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600" noProof="1">
                          <a:solidFill>
                            <a:schemeClr val="dk1"/>
                          </a:solidFill>
                        </a:rPr>
                        <a:t>Sputum/Phlegm(colour) / Esputo/Flema (color)</a:t>
                      </a:r>
                      <a:endParaRPr lang="en-US" sz="600" noProof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Sore throat / Dolor de garganta</a:t>
                      </a: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Runny Nose/Nasal Congestion / Goteo o congestión nasal</a:t>
                      </a: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Shortness of Breath </a:t>
                      </a:r>
                      <a:r>
                        <a:rPr lang="en-US" sz="600" noProof="1">
                          <a:solidFill>
                            <a:srgbClr val="0000FF"/>
                          </a:solidFill>
                        </a:rPr>
                        <a:t>(811) </a:t>
                      </a:r>
                      <a:r>
                        <a:rPr lang="en-US" sz="600" noProof="1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en-US" sz="600" noProof="1" smtClean="0">
                          <a:solidFill>
                            <a:schemeClr val="tx1"/>
                          </a:solidFill>
                        </a:rPr>
                        <a:t>Falta de aliento </a:t>
                      </a:r>
                      <a:r>
                        <a:rPr lang="en-US" sz="600" noProof="1">
                          <a:solidFill>
                            <a:srgbClr val="0000FF"/>
                          </a:solidFill>
                        </a:rPr>
                        <a:t>(llame 811) </a:t>
                      </a: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Muscle or Joint Pain / Dolor muscular o articular</a:t>
                      </a: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Chest pain / Dolor de pecho</a:t>
                      </a: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Headache / Dolor de cabeza</a:t>
                      </a: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/>
                        <a:t>Fatigue / Fatiga</a:t>
                      </a: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>
                          <a:solidFill>
                            <a:schemeClr val="dk1"/>
                          </a:solidFill>
                        </a:rPr>
                        <a:t>Diarrhea/Vomiting / Diarrea ó vómitos</a:t>
                      </a:r>
                      <a:endParaRPr lang="en-US" sz="600" noProof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>
                          <a:solidFill>
                            <a:schemeClr val="dk1"/>
                          </a:solidFill>
                        </a:rPr>
                        <a:t>Pink Eye / Conjuntivitis</a:t>
                      </a: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>
                          <a:solidFill>
                            <a:schemeClr val="dk1"/>
                          </a:solidFill>
                        </a:rPr>
                        <a:t>Loss of Smell or Taste / Pérdida de olfato o gusto</a:t>
                      </a: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600" noProof="1">
                          <a:solidFill>
                            <a:schemeClr val="dk1"/>
                          </a:solidFill>
                        </a:rPr>
                        <a:t>Other/otros （presión arterial, SpO2%, etc)</a:t>
                      </a: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58" name="Google Shape;58;p13"/>
          <p:cNvSpPr txBox="1"/>
          <p:nvPr/>
        </p:nvSpPr>
        <p:spPr>
          <a:xfrm>
            <a:off x="5556700" y="4915500"/>
            <a:ext cx="3684300" cy="2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noProof="1"/>
              <a:t>Please send suggestions to </a:t>
            </a:r>
            <a:r>
              <a:rPr lang="en-US" sz="600" u="sng" noProof="1">
                <a:solidFill>
                  <a:schemeClr val="hlink"/>
                </a:solidFill>
                <a:hlinkClick r:id="rId3"/>
              </a:rPr>
              <a:t>Bookings100Ave@gmail.com</a:t>
            </a:r>
            <a:r>
              <a:rPr lang="en-US" sz="600" noProof="1"/>
              <a:t> Download latest version @ 100avefmc.com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600" noProof="1"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98850" y="3014782"/>
            <a:ext cx="619375" cy="18472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 rot="-5400000">
            <a:off x="-1796825" y="2332950"/>
            <a:ext cx="37401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noProof="1"/>
              <a:t>100 Avenue Covid19/URTI Worksheet Version 1.4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E90418E-07D4-45F4-9720-B53AA5ED1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501257"/>
              </p:ext>
            </p:extLst>
          </p:nvPr>
        </p:nvGraphicFramePr>
        <p:xfrm>
          <a:off x="261002" y="547933"/>
          <a:ext cx="8621994" cy="741680"/>
        </p:xfrm>
        <a:graphic>
          <a:graphicData uri="http://schemas.openxmlformats.org/drawingml/2006/table">
            <a:tbl>
              <a:tblPr firstRow="1" bandRow="1">
                <a:tableStyleId>{AF3A9134-974A-44BA-946D-F54C92546D1D}</a:tableStyleId>
              </a:tblPr>
              <a:tblGrid>
                <a:gridCol w="2873998">
                  <a:extLst>
                    <a:ext uri="{9D8B030D-6E8A-4147-A177-3AD203B41FA5}">
                      <a16:colId xmlns:a16="http://schemas.microsoft.com/office/drawing/2014/main" xmlns="" val="5300422"/>
                    </a:ext>
                  </a:extLst>
                </a:gridCol>
                <a:gridCol w="2873998">
                  <a:extLst>
                    <a:ext uri="{9D8B030D-6E8A-4147-A177-3AD203B41FA5}">
                      <a16:colId xmlns:a16="http://schemas.microsoft.com/office/drawing/2014/main" xmlns="" val="2864958032"/>
                    </a:ext>
                  </a:extLst>
                </a:gridCol>
                <a:gridCol w="2873998">
                  <a:extLst>
                    <a:ext uri="{9D8B030D-6E8A-4147-A177-3AD203B41FA5}">
                      <a16:colId xmlns:a16="http://schemas.microsoft.com/office/drawing/2014/main" xmlns="" val="40159663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600" noProof="1"/>
                        <a:t>Past Medical History / Historia médica anterior: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noProof="1"/>
                        <a:t>Treatment History / Tratamientos : (no Advil/Motrin/Ibuprofen)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noProof="1"/>
                        <a:t>Medications / Medicinas: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5112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600" noProof="1"/>
                        <a:t>Contact &amp; Travel History / Antecedentes de contactos y viajes: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noProof="1"/>
                        <a:t>Supplements / Suplementos: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noProof="1"/>
                        <a:t>Social History / Ocupación y ambiente familiar: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85871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72000638-4420-4F65-8892-9E91A52D9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413428"/>
              </p:ext>
            </p:extLst>
          </p:nvPr>
        </p:nvGraphicFramePr>
        <p:xfrm>
          <a:off x="261002" y="104167"/>
          <a:ext cx="8621994" cy="340421"/>
        </p:xfrm>
        <a:graphic>
          <a:graphicData uri="http://schemas.openxmlformats.org/drawingml/2006/table">
            <a:tbl>
              <a:tblPr firstRow="1" bandRow="1">
                <a:tableStyleId>{AF3A9134-974A-44BA-946D-F54C92546D1D}</a:tableStyleId>
              </a:tblPr>
              <a:tblGrid>
                <a:gridCol w="2873998">
                  <a:extLst>
                    <a:ext uri="{9D8B030D-6E8A-4147-A177-3AD203B41FA5}">
                      <a16:colId xmlns:a16="http://schemas.microsoft.com/office/drawing/2014/main" xmlns="" val="1043004732"/>
                    </a:ext>
                  </a:extLst>
                </a:gridCol>
                <a:gridCol w="2873998">
                  <a:extLst>
                    <a:ext uri="{9D8B030D-6E8A-4147-A177-3AD203B41FA5}">
                      <a16:colId xmlns:a16="http://schemas.microsoft.com/office/drawing/2014/main" xmlns="" val="757806302"/>
                    </a:ext>
                  </a:extLst>
                </a:gridCol>
                <a:gridCol w="2873998">
                  <a:extLst>
                    <a:ext uri="{9D8B030D-6E8A-4147-A177-3AD203B41FA5}">
                      <a16:colId xmlns:a16="http://schemas.microsoft.com/office/drawing/2014/main" xmlns="" val="1619760833"/>
                    </a:ext>
                  </a:extLst>
                </a:gridCol>
              </a:tblGrid>
              <a:tr h="340421">
                <a:tc>
                  <a:txBody>
                    <a:bodyPr/>
                    <a:lstStyle/>
                    <a:p>
                      <a:r>
                        <a:rPr lang="en-US" sz="900" noProof="1"/>
                        <a:t>Name / Nombre: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noProof="1"/>
                        <a:t>DOB / Fecha </a:t>
                      </a:r>
                      <a:r>
                        <a:rPr lang="en-US" sz="900" noProof="1" smtClean="0"/>
                        <a:t>Nacimiento:</a:t>
                      </a:r>
                      <a:endParaRPr lang="en-US" sz="9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500" b="1" i="1" noProof="1">
                          <a:solidFill>
                            <a:srgbClr val="0000FF"/>
                          </a:solidFill>
                        </a:rPr>
                        <a:t>Please call 811 or your family doctor, please do not present directly to ER or clinic / Por favor llame al 811 o a su médico familiar. No se presente directamente en urgencias o la clínica.</a:t>
                      </a:r>
                      <a:r>
                        <a:rPr lang="en-US" sz="500" b="1" i="1" noProof="1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415836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1DF435CE-F85E-4C0D-A7E7-8894F3073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736182"/>
              </p:ext>
            </p:extLst>
          </p:nvPr>
        </p:nvGraphicFramePr>
        <p:xfrm>
          <a:off x="7272163" y="1359598"/>
          <a:ext cx="1645462" cy="3612440"/>
        </p:xfrm>
        <a:graphic>
          <a:graphicData uri="http://schemas.openxmlformats.org/drawingml/2006/table">
            <a:tbl>
              <a:tblPr firstRow="1" bandRow="1">
                <a:tableStyleId>{AF3A9134-974A-44BA-946D-F54C92546D1D}</a:tableStyleId>
              </a:tblPr>
              <a:tblGrid>
                <a:gridCol w="822731">
                  <a:extLst>
                    <a:ext uri="{9D8B030D-6E8A-4147-A177-3AD203B41FA5}">
                      <a16:colId xmlns:a16="http://schemas.microsoft.com/office/drawing/2014/main" xmlns="" val="2183729512"/>
                    </a:ext>
                  </a:extLst>
                </a:gridCol>
                <a:gridCol w="822731">
                  <a:extLst>
                    <a:ext uri="{9D8B030D-6E8A-4147-A177-3AD203B41FA5}">
                      <a16:colId xmlns:a16="http://schemas.microsoft.com/office/drawing/2014/main" xmlns="" val="1754694557"/>
                    </a:ext>
                  </a:extLst>
                </a:gridCol>
              </a:tblGrid>
              <a:tr h="541761">
                <a:tc>
                  <a:txBody>
                    <a:bodyPr/>
                    <a:lstStyle/>
                    <a:p>
                      <a:r>
                        <a:rPr lang="en-US" sz="600" noProof="1"/>
                        <a:t>Allergies / Alergias: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600" noProof="1"/>
                        <a:t>Vaccines / Vacunas: Influenza, Pneumovax</a:t>
                      </a:r>
                    </a:p>
                  </a:txBody>
                  <a:tcP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03714431"/>
                  </a:ext>
                </a:extLst>
              </a:tr>
              <a:tr h="987045">
                <a:tc>
                  <a:txBody>
                    <a:bodyPr/>
                    <a:lstStyle/>
                    <a:p>
                      <a:r>
                        <a:rPr lang="en-US" sz="600" noProof="1"/>
                        <a:t>Smoking / Fuma: ____ / (day/al día)</a:t>
                      </a:r>
                    </a:p>
                    <a:p>
                      <a:r>
                        <a:rPr lang="en-US" sz="600" noProof="1"/>
                        <a:t>Vaping / Vapea: ______</a:t>
                      </a:r>
                    </a:p>
                    <a:p>
                      <a:r>
                        <a:rPr lang="en-US" sz="600" noProof="1"/>
                        <a:t>Marijuana / Marihuana: _____</a:t>
                      </a:r>
                    </a:p>
                    <a:p>
                      <a:r>
                        <a:rPr lang="en-US" sz="600" noProof="1"/>
                        <a:t>Ilicit Drugs / Drogas ilícitas: ________</a:t>
                      </a:r>
                    </a:p>
                  </a:txBody>
                  <a:tcPr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600" noProof="1"/>
                        <a:t>Please check heart rate, blood pressure and respiratory rate / Favor monitorear frecuencia cardíaca, presión arterial, frecuencia respiratoria</a:t>
                      </a:r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31454724"/>
                  </a:ext>
                </a:extLst>
              </a:tr>
              <a:tr h="2083634">
                <a:tc>
                  <a:txBody>
                    <a:bodyPr/>
                    <a:lstStyle/>
                    <a:p>
                      <a:endParaRPr lang="en-US" sz="600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noProof="1">
                          <a:solidFill>
                            <a:schemeClr val="bg1"/>
                          </a:solidFill>
                          <a:highlight>
                            <a:srgbClr val="FF0000"/>
                          </a:highlight>
                        </a:rPr>
                        <a:t>Alertas COVID-19:</a:t>
                      </a:r>
                    </a:p>
                    <a:p>
                      <a:endParaRPr lang="en-US" sz="570" noProof="1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Severa falta de aliento en descanso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Dificultad para respirar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Dolor o presión en el pecho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Piel fría, húmeda o pálida y moteada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Confusión mental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Difícil de despertar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Labios o cara azules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Poca o ninguna orina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Toser sangre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Cuello rígido</a:t>
                      </a:r>
                    </a:p>
                    <a:p>
                      <a:r>
                        <a:rPr lang="en-US" sz="570" noProof="1">
                          <a:solidFill>
                            <a:srgbClr val="FF0000"/>
                          </a:solidFill>
                        </a:rPr>
                        <a:t>Sarpullido que no se blanquea</a:t>
                      </a:r>
                    </a:p>
                  </a:txBody>
                  <a:tcP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861210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9306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226375" y="306300"/>
            <a:ext cx="8721300" cy="10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Past Medical History：						Medications：				Treatment History：(No Advil/Motrin/Ibuprofen)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/>
              <a:t>									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/>
              <a:t>Contact &amp; Travel History：						Supplements：				Social History：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800"/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226375" y="1359600"/>
          <a:ext cx="7014125" cy="3612440"/>
        </p:xfrm>
        <a:graphic>
          <a:graphicData uri="http://schemas.openxmlformats.org/drawingml/2006/table">
            <a:tbl>
              <a:tblPr>
                <a:noFill/>
                <a:tableStyleId>{AF3A9134-974A-44BA-946D-F54C92546D1D}</a:tableStyleId>
              </a:tblPr>
              <a:tblGrid>
                <a:gridCol w="1654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Day # </a:t>
                      </a:r>
                      <a:endParaRPr sz="800" dirty="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Date</a:t>
                      </a:r>
                      <a:endParaRPr sz="800" dirty="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D2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D3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D4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D5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D6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D7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D8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D9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D10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D11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D12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D13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D14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Fever（C）site （              ）</a:t>
                      </a: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Cough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Sputum/Phlegm(colour)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Sore throat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Runny Nose/Nasal Congestion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Shortness of Breath 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(811)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Muscle or Joint Pain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Chest pain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Headache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Fatigue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Diarrhea/Vomiting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Pink Eye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Loss of Smell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Other （                                  ）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226375" y="0"/>
            <a:ext cx="83778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Name:</a:t>
            </a:r>
            <a:r>
              <a:rPr lang="en" sz="1200"/>
              <a:t>				</a:t>
            </a:r>
            <a:r>
              <a:rPr lang="en" sz="1000"/>
              <a:t>DOB:</a:t>
            </a:r>
            <a:r>
              <a:rPr lang="en" sz="1200"/>
              <a:t>		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7273475" y="1359600"/>
            <a:ext cx="820800" cy="18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Allergies：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Smoking：_______/day   Vaping        Marijuana            Illicit Drugs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——————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2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556700" y="4915500"/>
            <a:ext cx="3684300" cy="2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Please send suggestions to </a:t>
            </a:r>
            <a:r>
              <a:rPr lang="en" sz="600" u="sng">
                <a:solidFill>
                  <a:schemeClr val="hlink"/>
                </a:solidFill>
                <a:hlinkClick r:id="rId3"/>
              </a:rPr>
              <a:t>Bookings100Ave@gmail.com</a:t>
            </a:r>
            <a:r>
              <a:rPr lang="en" sz="600"/>
              <a:t> Download latest version @ 100avefmc.com</a:t>
            </a:r>
            <a:endParaRPr sz="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</p:txBody>
      </p:sp>
      <p:sp>
        <p:nvSpPr>
          <p:cNvPr id="59" name="Google Shape;59;p13"/>
          <p:cNvSpPr txBox="1"/>
          <p:nvPr/>
        </p:nvSpPr>
        <p:spPr>
          <a:xfrm>
            <a:off x="5055100" y="0"/>
            <a:ext cx="4185900" cy="4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i="1">
                <a:solidFill>
                  <a:srgbClr val="0000FF"/>
                </a:solidFill>
              </a:rPr>
              <a:t>Please call 811 or your family doctor, please do not present directly to ER or clinic.</a:t>
            </a:r>
            <a:r>
              <a:rPr lang="en" sz="800" b="1" i="1"/>
              <a:t> </a:t>
            </a:r>
            <a:endParaRPr sz="800" b="1" i="1"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74182" y="3128645"/>
            <a:ext cx="619375" cy="18472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8238300" y="1359600"/>
            <a:ext cx="820800" cy="6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2"/>
                </a:solidFill>
              </a:rPr>
              <a:t>Vaccine：     Influenza   Pneumovax</a:t>
            </a:r>
            <a:endParaRPr sz="800">
              <a:solidFill>
                <a:schemeClr val="dk2"/>
              </a:solidFill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8238300" y="2009100"/>
            <a:ext cx="820800" cy="9540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Please check heart rate, blood pressure and respiratory rate</a:t>
            </a:r>
            <a:endParaRPr sz="800"/>
          </a:p>
        </p:txBody>
      </p:sp>
      <p:sp>
        <p:nvSpPr>
          <p:cNvPr id="63" name="Google Shape;63;p13"/>
          <p:cNvSpPr txBox="1"/>
          <p:nvPr/>
        </p:nvSpPr>
        <p:spPr>
          <a:xfrm>
            <a:off x="8238300" y="3077050"/>
            <a:ext cx="820800" cy="17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Other Info:</a:t>
            </a:r>
            <a:endParaRPr sz="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Please attach Goals of Care,personal directive, medical history summary, medication list, or other</a:t>
            </a:r>
            <a:endParaRPr sz="800"/>
          </a:p>
        </p:txBody>
      </p:sp>
      <p:sp>
        <p:nvSpPr>
          <p:cNvPr id="64" name="Google Shape;64;p13"/>
          <p:cNvSpPr txBox="1"/>
          <p:nvPr/>
        </p:nvSpPr>
        <p:spPr>
          <a:xfrm rot="-5400000">
            <a:off x="-1796825" y="2332950"/>
            <a:ext cx="37401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100 Avenue Covid19/URTI Worksheet Version 1.3</a:t>
            </a:r>
            <a:endParaRPr sz="1200"/>
          </a:p>
        </p:txBody>
      </p:sp>
      <p:sp>
        <p:nvSpPr>
          <p:cNvPr id="65" name="Google Shape;65;p13"/>
          <p:cNvSpPr txBox="1"/>
          <p:nvPr/>
        </p:nvSpPr>
        <p:spPr>
          <a:xfrm>
            <a:off x="226375" y="441600"/>
            <a:ext cx="15195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</a:rPr>
              <a:t>Call 811/GP if poorly managed condition</a:t>
            </a:r>
            <a:endParaRPr sz="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226375" y="306300"/>
            <a:ext cx="8721300" cy="10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Past Medical History/健康病史：					Medications/药物：				Treatment Hx/治疗史：请避免布洛芬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/>
              <a:t>									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/>
              <a:t>Contact &amp; Travel Hx/旅游和接触史：					Supplements/保健品：			Social Hx/个人史：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800"/>
          </a:p>
        </p:txBody>
      </p:sp>
      <p:graphicFrame>
        <p:nvGraphicFramePr>
          <p:cNvPr id="71" name="Google Shape;71;p14"/>
          <p:cNvGraphicFramePr/>
          <p:nvPr/>
        </p:nvGraphicFramePr>
        <p:xfrm>
          <a:off x="226375" y="1359600"/>
          <a:ext cx="7161450" cy="3664630"/>
        </p:xfrm>
        <a:graphic>
          <a:graphicData uri="http://schemas.openxmlformats.org/drawingml/2006/table">
            <a:tbl>
              <a:tblPr>
                <a:noFill/>
                <a:tableStyleId>{AF3A9134-974A-44BA-946D-F54C92546D1D}</a:tableStyleId>
              </a:tblPr>
              <a:tblGrid>
                <a:gridCol w="1801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Day # 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Date/日期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D2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D3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D4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D5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D6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D7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D8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D9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D10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D11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D12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D13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D14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Fever/发烧（C）site/位置 （        ）</a:t>
                      </a: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Cough/咳嗽 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Sputum(colour)/痰(颜色）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Sore throat/喉咙痛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Rhinitis/congestion/鼻涕/鼻塞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Dyspnoea/气短(呼吸困难）</a:t>
                      </a:r>
                      <a:r>
                        <a:rPr lang="en" sz="800">
                          <a:solidFill>
                            <a:srgbClr val="0000FF"/>
                          </a:solidFill>
                        </a:rPr>
                        <a:t>(811)</a:t>
                      </a:r>
                      <a:endParaRPr sz="800">
                        <a:solidFill>
                          <a:srgbClr val="0000FF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Arthralgia/myalgia/肌肉关节痛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Chest pain/胸口痛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Headache/头痛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Fatigue/疲劳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Diarrhea/Vomiting/腹泻/呕吐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Conjunctivitis/红眼病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Anosmia/失去嗅觉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Other/其他 （                               ）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72" name="Google Shape;72;p14"/>
          <p:cNvSpPr txBox="1"/>
          <p:nvPr/>
        </p:nvSpPr>
        <p:spPr>
          <a:xfrm>
            <a:off x="226375" y="0"/>
            <a:ext cx="83778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/>
              <a:t> </a:t>
            </a:r>
            <a:r>
              <a:rPr lang="en" sz="1000" b="1">
                <a:solidFill>
                  <a:schemeClr val="dk2"/>
                </a:solidFill>
              </a:rPr>
              <a:t>Name/姓名：			DOB/生日：</a:t>
            </a:r>
            <a:endParaRPr sz="1000" b="1"/>
          </a:p>
        </p:txBody>
      </p:sp>
      <p:sp>
        <p:nvSpPr>
          <p:cNvPr id="73" name="Google Shape;73;p14"/>
          <p:cNvSpPr txBox="1"/>
          <p:nvPr/>
        </p:nvSpPr>
        <p:spPr>
          <a:xfrm>
            <a:off x="7387825" y="1267000"/>
            <a:ext cx="975600" cy="153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Allergies/过敏：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Smoke/吸烟：_______/day天Vaping/电子烟Marijuana/大麻    Illicit Drugs/毒品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———————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2"/>
              </a:solidFill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5556700" y="4915500"/>
            <a:ext cx="3684300" cy="2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Please send suggestions to </a:t>
            </a:r>
            <a:r>
              <a:rPr lang="en" sz="600" u="sng">
                <a:solidFill>
                  <a:schemeClr val="hlink"/>
                </a:solidFill>
                <a:hlinkClick r:id="rId3"/>
              </a:rPr>
              <a:t>Bookings100Ave@gmail.com</a:t>
            </a:r>
            <a:r>
              <a:rPr lang="en" sz="600"/>
              <a:t> Download latest version @ 100avefmc.com</a:t>
            </a:r>
            <a:endParaRPr sz="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</p:txBody>
      </p:sp>
      <p:sp>
        <p:nvSpPr>
          <p:cNvPr id="75" name="Google Shape;75;p14"/>
          <p:cNvSpPr txBox="1"/>
          <p:nvPr/>
        </p:nvSpPr>
        <p:spPr>
          <a:xfrm>
            <a:off x="8193600" y="2933900"/>
            <a:ext cx="8682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0000"/>
                </a:solidFill>
              </a:rPr>
              <a:t>紧急症状 - 911 严重胸口痛，严重气短，嗜睡，神志不清，嘴唇灰蓝，无尿，斑驳皮肤，咳血</a:t>
            </a:r>
            <a:endParaRPr sz="8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/>
              <a:t>其他信息：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2"/>
              </a:solidFill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5055100" y="0"/>
            <a:ext cx="4185900" cy="4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i="1">
                <a:solidFill>
                  <a:srgbClr val="0000FF"/>
                </a:solidFill>
              </a:rPr>
              <a:t>Please call 811 or your family doctor, please do not present directly to ER or clinic. 请联系811或者家庭医生，请不要直接去急诊或诊所。</a:t>
            </a:r>
            <a:endParaRPr sz="800" b="1" i="1">
              <a:solidFill>
                <a:srgbClr val="0000FF"/>
              </a:solidFill>
            </a:endParaRPr>
          </a:p>
        </p:txBody>
      </p:sp>
      <p:sp>
        <p:nvSpPr>
          <p:cNvPr id="77" name="Google Shape;77;p14"/>
          <p:cNvSpPr txBox="1"/>
          <p:nvPr/>
        </p:nvSpPr>
        <p:spPr>
          <a:xfrm rot="-5400000">
            <a:off x="-1796825" y="2332950"/>
            <a:ext cx="37401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100 Avenue Covid19/URTI Worksheet Version 1.3</a:t>
            </a:r>
            <a:endParaRPr sz="1200"/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81032" y="2933995"/>
            <a:ext cx="619375" cy="18472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4"/>
          <p:cNvSpPr txBox="1"/>
          <p:nvPr/>
        </p:nvSpPr>
        <p:spPr>
          <a:xfrm>
            <a:off x="8265400" y="1267000"/>
            <a:ext cx="975600" cy="12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Vaccine/疫苗：Influenza流感Pneumovax      肺炎球菌</a:t>
            </a:r>
            <a:endParaRPr/>
          </a:p>
        </p:txBody>
      </p:sp>
      <p:sp>
        <p:nvSpPr>
          <p:cNvPr id="80" name="Google Shape;80;p14"/>
          <p:cNvSpPr txBox="1"/>
          <p:nvPr/>
        </p:nvSpPr>
        <p:spPr>
          <a:xfrm>
            <a:off x="8265400" y="2084200"/>
            <a:ext cx="820800" cy="7152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Please check请检查 HR脉搏, BP血压 and RR呼吸频率</a:t>
            </a:r>
            <a:endParaRPr sz="800"/>
          </a:p>
        </p:txBody>
      </p:sp>
      <p:sp>
        <p:nvSpPr>
          <p:cNvPr id="81" name="Google Shape;81;p14"/>
          <p:cNvSpPr txBox="1"/>
          <p:nvPr/>
        </p:nvSpPr>
        <p:spPr>
          <a:xfrm>
            <a:off x="226375" y="441600"/>
            <a:ext cx="1594200" cy="4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</a:rPr>
              <a:t>Call 811/GP if poor mgmt</a:t>
            </a:r>
            <a:endParaRPr sz="8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FF"/>
                </a:solidFill>
              </a:rPr>
              <a:t>如果控制不好联系811/家庭医生</a:t>
            </a:r>
            <a:endParaRPr sz="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>
            <a:spLocks noGrp="1"/>
          </p:cNvSpPr>
          <p:nvPr>
            <p:ph type="body" idx="1"/>
          </p:nvPr>
        </p:nvSpPr>
        <p:spPr>
          <a:xfrm>
            <a:off x="226375" y="306300"/>
            <a:ext cx="8721300" cy="10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Past Medical History/健康病史：</a:t>
            </a:r>
            <a:r>
              <a:rPr lang="en" sz="800" b="1"/>
              <a:t>COPD, Schizophrenia</a:t>
            </a:r>
            <a:r>
              <a:rPr lang="en" sz="800"/>
              <a:t>			Medications/药物：				Treatment Hx/治疗史：</a:t>
            </a:r>
            <a:r>
              <a:rPr lang="en" sz="800" b="1"/>
              <a:t>Using Ventolin every 2 hrs</a:t>
            </a:r>
            <a:endParaRPr sz="800" b="1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/>
              <a:t>								</a:t>
            </a:r>
            <a:r>
              <a:rPr lang="en" sz="800" b="1"/>
              <a:t>Viagra prn, Ventolin, Abilify injection</a:t>
            </a:r>
            <a:r>
              <a:rPr lang="en" sz="800"/>
              <a:t>				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/>
              <a:t>Contact &amp; Travel Hx/旅游和接触史：</a:t>
            </a:r>
            <a:r>
              <a:rPr lang="en" sz="800" b="1"/>
              <a:t>No travel, but coworker dx Covid 2d ago</a:t>
            </a:r>
            <a:r>
              <a:rPr lang="en" sz="800"/>
              <a:t>	Supplements/保健品：</a:t>
            </a:r>
            <a:r>
              <a:rPr lang="en" sz="800" b="1"/>
              <a:t>Multivit</a:t>
            </a:r>
            <a:r>
              <a:rPr lang="en" sz="800"/>
              <a:t>		Social hx/个人史：</a:t>
            </a:r>
            <a:r>
              <a:rPr lang="en" sz="800" b="1"/>
              <a:t>CEO, lives alone</a:t>
            </a:r>
            <a:endParaRPr sz="800" b="1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800"/>
          </a:p>
        </p:txBody>
      </p:sp>
      <p:graphicFrame>
        <p:nvGraphicFramePr>
          <p:cNvPr id="87" name="Google Shape;87;p15"/>
          <p:cNvGraphicFramePr/>
          <p:nvPr>
            <p:extLst>
              <p:ext uri="{D42A27DB-BD31-4B8C-83A1-F6EECF244321}">
                <p14:modId xmlns:p14="http://schemas.microsoft.com/office/powerpoint/2010/main" val="335329892"/>
              </p:ext>
            </p:extLst>
          </p:nvPr>
        </p:nvGraphicFramePr>
        <p:xfrm>
          <a:off x="226375" y="1578040"/>
          <a:ext cx="7381500" cy="3612440"/>
        </p:xfrm>
        <a:graphic>
          <a:graphicData uri="http://schemas.openxmlformats.org/drawingml/2006/table">
            <a:tbl>
              <a:tblPr>
                <a:noFill/>
                <a:tableStyleId>{AF3A9134-974A-44BA-946D-F54C92546D1D}</a:tableStyleId>
              </a:tblPr>
              <a:tblGrid>
                <a:gridCol w="1970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Day # 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Date/日期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D2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D3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D4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D5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D6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D7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D8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D9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D10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D11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D12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D13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D14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Fever/发烧（C）site/位置 （   </a:t>
                      </a:r>
                      <a:r>
                        <a:rPr lang="en" sz="800" b="1"/>
                        <a:t>ear</a:t>
                      </a:r>
                      <a:r>
                        <a:rPr lang="en" sz="800"/>
                        <a:t>    ）</a:t>
                      </a: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?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?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38.0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39.2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40.1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Cough/咳嗽 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Sputum(colour)/痰(颜色） ( </a:t>
                      </a:r>
                      <a:r>
                        <a:rPr lang="en" sz="800" b="1">
                          <a:solidFill>
                            <a:schemeClr val="dk1"/>
                          </a:solidFill>
                        </a:rPr>
                        <a:t>Clear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 )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Sore throat/喉咙痛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Rhinitis/congestion/鼻涕/鼻塞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Dyspnoea/气短(呼吸困难）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Arthralgia/myalgia/肌肉关节痛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Chest pain/胸口痛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Headache/头痛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Fatigue/疲劳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Diarrhea/Vomiting/腹泻/呕吐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Conjunctivitis/红眼病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Anosmia/失去嗅觉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Other/其他 （</a:t>
                      </a:r>
                      <a:r>
                        <a:rPr lang="en" sz="800" b="1">
                          <a:solidFill>
                            <a:schemeClr val="dk1"/>
                          </a:solidFill>
                        </a:rPr>
                        <a:t>palpitations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                 ）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88" name="Google Shape;88;p15"/>
          <p:cNvSpPr txBox="1"/>
          <p:nvPr/>
        </p:nvSpPr>
        <p:spPr>
          <a:xfrm>
            <a:off x="226375" y="0"/>
            <a:ext cx="83778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2"/>
                </a:solidFill>
              </a:rPr>
              <a:t>Name/姓名：</a:t>
            </a:r>
            <a:r>
              <a:rPr lang="en" sz="800" b="1">
                <a:solidFill>
                  <a:schemeClr val="dk2"/>
                </a:solidFill>
              </a:rPr>
              <a:t>Donald Tromp			DOB/生日：1938/08/08</a:t>
            </a:r>
            <a:endParaRPr/>
          </a:p>
        </p:txBody>
      </p:sp>
      <p:sp>
        <p:nvSpPr>
          <p:cNvPr id="89" name="Google Shape;89;p15"/>
          <p:cNvSpPr txBox="1"/>
          <p:nvPr/>
        </p:nvSpPr>
        <p:spPr>
          <a:xfrm>
            <a:off x="7827800" y="1359600"/>
            <a:ext cx="1146900" cy="21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Allergies/过敏：</a:t>
            </a:r>
            <a:r>
              <a:rPr lang="en" sz="800" b="1">
                <a:solidFill>
                  <a:schemeClr val="dk2"/>
                </a:solidFill>
              </a:rPr>
              <a:t>None known</a:t>
            </a:r>
            <a:endParaRPr sz="800" b="1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Smoke/吸烟：____</a:t>
            </a:r>
            <a:r>
              <a:rPr lang="en" sz="800" b="1">
                <a:solidFill>
                  <a:schemeClr val="dk2"/>
                </a:solidFill>
              </a:rPr>
              <a:t>Quit</a:t>
            </a:r>
            <a:r>
              <a:rPr lang="en" sz="800">
                <a:solidFill>
                  <a:schemeClr val="dk2"/>
                </a:solidFill>
              </a:rPr>
              <a:t>___/day天Vaping/电子烟Marijuana/大麻    Illicit Drugs/毒品  </a:t>
            </a:r>
            <a:r>
              <a:rPr lang="en" sz="800" b="1" u="sng">
                <a:solidFill>
                  <a:schemeClr val="dk2"/>
                </a:solidFill>
              </a:rPr>
              <a:t>Quit Cocaine</a:t>
            </a:r>
            <a:r>
              <a:rPr lang="en" sz="800">
                <a:solidFill>
                  <a:schemeClr val="dk2"/>
                </a:solidFill>
              </a:rPr>
              <a:t> 	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Vaccine/疫苗：Influenza流感Pneumovax肺炎球菌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2"/>
              </a:solidFill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5556700" y="4915500"/>
            <a:ext cx="3684300" cy="2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Please send suggestions to </a:t>
            </a:r>
            <a:r>
              <a:rPr lang="en" sz="600" u="sng">
                <a:solidFill>
                  <a:schemeClr val="hlink"/>
                </a:solidFill>
                <a:hlinkClick r:id="rId3"/>
              </a:rPr>
              <a:t>Bookings100Ave@gmail.com</a:t>
            </a:r>
            <a:r>
              <a:rPr lang="en" sz="600"/>
              <a:t> Download latest version @ 100avefmc.com</a:t>
            </a:r>
            <a:endParaRPr sz="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</p:txBody>
      </p:sp>
      <p:sp>
        <p:nvSpPr>
          <p:cNvPr id="91" name="Google Shape;91;p15"/>
          <p:cNvSpPr txBox="1"/>
          <p:nvPr/>
        </p:nvSpPr>
        <p:spPr>
          <a:xfrm>
            <a:off x="7691000" y="3888375"/>
            <a:ext cx="1420500" cy="5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0000"/>
                </a:solidFill>
              </a:rPr>
              <a:t>Red flags/紧急症状 - 911 Severe chest pain, shortness of breath, altered consciousness, confusion,严重胸口痛，严重气短，嗜睡，神志不清</a:t>
            </a:r>
            <a:endParaRPr sz="8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800">
              <a:solidFill>
                <a:schemeClr val="dk2"/>
              </a:solidFill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5055100" y="0"/>
            <a:ext cx="4185900" cy="4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i="1"/>
              <a:t>Please call 811 or your family doctor, please do not present directly to ER or clinic. 请打电话给811或者家庭医生，请不要直接去急诊或诊所。</a:t>
            </a:r>
            <a:endParaRPr sz="800" b="1" i="1"/>
          </a:p>
        </p:txBody>
      </p:sp>
      <p:sp>
        <p:nvSpPr>
          <p:cNvPr id="93" name="Google Shape;93;p15"/>
          <p:cNvSpPr/>
          <p:nvPr/>
        </p:nvSpPr>
        <p:spPr>
          <a:xfrm>
            <a:off x="7863400" y="3062700"/>
            <a:ext cx="1084200" cy="1497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5"/>
          <p:cNvSpPr/>
          <p:nvPr/>
        </p:nvSpPr>
        <p:spPr>
          <a:xfrm>
            <a:off x="7827800" y="2927350"/>
            <a:ext cx="790800" cy="1497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5"/>
          <p:cNvSpPr/>
          <p:nvPr/>
        </p:nvSpPr>
        <p:spPr>
          <a:xfrm>
            <a:off x="7863400" y="2136300"/>
            <a:ext cx="790800" cy="1497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5"/>
          <p:cNvSpPr/>
          <p:nvPr/>
        </p:nvSpPr>
        <p:spPr>
          <a:xfrm>
            <a:off x="7863400" y="2237025"/>
            <a:ext cx="790800" cy="1497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5"/>
          <p:cNvSpPr/>
          <p:nvPr/>
        </p:nvSpPr>
        <p:spPr>
          <a:xfrm>
            <a:off x="2721350" y="1937225"/>
            <a:ext cx="2137200" cy="150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5"/>
          <p:cNvSpPr/>
          <p:nvPr/>
        </p:nvSpPr>
        <p:spPr>
          <a:xfrm>
            <a:off x="2310975" y="2420850"/>
            <a:ext cx="880500" cy="150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5"/>
          <p:cNvSpPr/>
          <p:nvPr/>
        </p:nvSpPr>
        <p:spPr>
          <a:xfrm>
            <a:off x="2310975" y="2665750"/>
            <a:ext cx="1265400" cy="150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5"/>
          <p:cNvSpPr/>
          <p:nvPr/>
        </p:nvSpPr>
        <p:spPr>
          <a:xfrm>
            <a:off x="3497875" y="2880400"/>
            <a:ext cx="1303800" cy="150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5"/>
          <p:cNvSpPr/>
          <p:nvPr/>
        </p:nvSpPr>
        <p:spPr>
          <a:xfrm>
            <a:off x="3085675" y="3823575"/>
            <a:ext cx="1662900" cy="150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5"/>
          <p:cNvSpPr/>
          <p:nvPr/>
        </p:nvSpPr>
        <p:spPr>
          <a:xfrm>
            <a:off x="2310975" y="3122213"/>
            <a:ext cx="1265400" cy="150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5"/>
          <p:cNvSpPr/>
          <p:nvPr/>
        </p:nvSpPr>
        <p:spPr>
          <a:xfrm>
            <a:off x="3085675" y="2179050"/>
            <a:ext cx="1716000" cy="150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3868075" y="4766750"/>
            <a:ext cx="880500" cy="150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5"/>
          <p:cNvSpPr/>
          <p:nvPr/>
        </p:nvSpPr>
        <p:spPr>
          <a:xfrm>
            <a:off x="4302875" y="3352000"/>
            <a:ext cx="445800" cy="1509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5"/>
          <p:cNvSpPr txBox="1"/>
          <p:nvPr/>
        </p:nvSpPr>
        <p:spPr>
          <a:xfrm rot="-5400000">
            <a:off x="-1796825" y="2332950"/>
            <a:ext cx="37401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100 Avenue Covid19/URTI Worksheet Sample1</a:t>
            </a:r>
            <a:endParaRPr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226375" y="306300"/>
            <a:ext cx="8721300" cy="10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Past Medical History/健康病史：HTN</a:t>
            </a:r>
            <a:r>
              <a:rPr lang="en" sz="800" b="1">
                <a:solidFill>
                  <a:schemeClr val="dk1"/>
                </a:solidFill>
              </a:rPr>
              <a:t>高血压，DM2糖尿病</a:t>
            </a:r>
            <a:r>
              <a:rPr lang="en" sz="800"/>
              <a:t>			Medications/药物：				Treatment Hx/治疗史：</a:t>
            </a:r>
            <a:r>
              <a:rPr lang="en" sz="800" b="1"/>
              <a:t>在家服用泰诺，中药感冒剂</a:t>
            </a:r>
            <a:endParaRPr sz="800" b="1"/>
          </a:p>
          <a:p>
            <a:pPr marL="1828800" lvl="0" indent="4572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/>
              <a:t>			</a:t>
            </a:r>
            <a:r>
              <a:rPr lang="en" sz="800" b="1"/>
              <a:t>二甲双胍 0.5g一天三次，</a:t>
            </a:r>
            <a:r>
              <a:rPr lang="en" sz="800" b="1">
                <a:solidFill>
                  <a:srgbClr val="434343"/>
                </a:solidFill>
              </a:rPr>
              <a:t>氨氯地平</a:t>
            </a:r>
            <a:r>
              <a:rPr lang="en" sz="800" b="1"/>
              <a:t>5mg一天一次</a:t>
            </a:r>
            <a:r>
              <a:rPr lang="en" sz="800"/>
              <a:t>					</a:t>
            </a:r>
            <a:endParaRPr sz="8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/>
              <a:t>Contact &amp; Travel Hx/旅游和接触史：</a:t>
            </a:r>
            <a:r>
              <a:rPr lang="en" sz="800" b="1"/>
              <a:t>2月27日北京飞温哥华，无接触史	</a:t>
            </a:r>
            <a:r>
              <a:rPr lang="en" sz="800"/>
              <a:t>	Supplements/保健品：</a:t>
            </a:r>
            <a:r>
              <a:rPr lang="en" sz="800" b="1"/>
              <a:t>多维</a:t>
            </a:r>
            <a:r>
              <a:rPr lang="en" sz="800"/>
              <a:t>			Social Hx/个人史：</a:t>
            </a:r>
            <a:r>
              <a:rPr lang="en" sz="800" b="1"/>
              <a:t>护理工作，家人老婆2老1小无病患</a:t>
            </a:r>
            <a:endParaRPr sz="800" b="1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800"/>
          </a:p>
        </p:txBody>
      </p:sp>
      <p:graphicFrame>
        <p:nvGraphicFramePr>
          <p:cNvPr id="112" name="Google Shape;112;p16"/>
          <p:cNvGraphicFramePr/>
          <p:nvPr/>
        </p:nvGraphicFramePr>
        <p:xfrm>
          <a:off x="226375" y="1359600"/>
          <a:ext cx="7381500" cy="3664630"/>
        </p:xfrm>
        <a:graphic>
          <a:graphicData uri="http://schemas.openxmlformats.org/drawingml/2006/table">
            <a:tbl>
              <a:tblPr>
                <a:noFill/>
                <a:tableStyleId>{AF3A9134-974A-44BA-946D-F54C92546D1D}</a:tableStyleId>
              </a:tblPr>
              <a:tblGrid>
                <a:gridCol w="1970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38647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</a:tblGrid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Day # 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Date/日期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3/1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D2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3/2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D3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3/3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D4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3/4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D5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3/5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D6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3/6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D7</a:t>
                      </a:r>
                      <a:endParaRPr sz="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3/7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D8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D9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D10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D11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D12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D13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D14</a:t>
                      </a:r>
                      <a:endParaRPr sz="800"/>
                    </a:p>
                  </a:txBody>
                  <a:tcPr marL="91425" marR="91425" marT="4570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Fever/发烧（C）site/位置 （Axilla</a:t>
                      </a:r>
                      <a:r>
                        <a:rPr lang="en" sz="800" b="1"/>
                        <a:t>腋下</a:t>
                      </a: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37.8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38.3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38.2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38.6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39.4</a:t>
                      </a:r>
                      <a:endParaRPr sz="800" b="1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Cough/咳嗽 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Sputum(colour)/痰(颜色）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清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00"/>
                          </a:solidFill>
                        </a:rPr>
                        <a:t>黄</a:t>
                      </a:r>
                      <a:endParaRPr sz="8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00FF00"/>
                          </a:solidFill>
                        </a:rPr>
                        <a:t>绿</a:t>
                      </a:r>
                      <a:endParaRPr sz="800" b="1">
                        <a:solidFill>
                          <a:srgbClr val="00FF00"/>
                        </a:solidFill>
                      </a:endParaRP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0000"/>
                          </a:solidFill>
                        </a:rPr>
                        <a:t>血</a:t>
                      </a:r>
                      <a:endParaRPr sz="800" b="1">
                        <a:solidFill>
                          <a:srgbClr val="FF0000"/>
                        </a:solidFill>
                      </a:endParaRP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Sore throat/喉咙痛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/>
                        <a:t>+</a:t>
                      </a:r>
                      <a:endParaRPr sz="800" b="1" dirty="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Rhinitis/congestion/鼻涕/鼻塞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Dyspnoea/气短(呼吸困难）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Arthralgia/myalgia/肌肉关节痛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Chest pain/胸口痛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Headache/头痛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Fatigue/疲劳</a:t>
                      </a: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+++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Diarrhea/Vomiting/腹泻/呕吐</a:t>
                      </a: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Conjunctivitis/红眼病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Anosmia/失去嗅觉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7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</a:rPr>
                        <a:t>Other/其他 （       dizzy  </a:t>
                      </a:r>
                      <a:r>
                        <a:rPr lang="en" sz="800" b="1">
                          <a:solidFill>
                            <a:schemeClr val="dk1"/>
                          </a:solidFill>
                        </a:rPr>
                        <a:t>晕</a:t>
                      </a:r>
                      <a:r>
                        <a:rPr lang="en" sz="800">
                          <a:solidFill>
                            <a:schemeClr val="dk1"/>
                          </a:solidFill>
                        </a:rPr>
                        <a:t>                 ）</a:t>
                      </a:r>
                      <a:endParaRPr sz="80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/>
                        <a:t>+</a:t>
                      </a:r>
                      <a:endParaRPr sz="800" b="1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dirty="0"/>
                    </a:p>
                  </a:txBody>
                  <a:tcPr marL="91425" marR="91425" marT="45700" marB="0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113" name="Google Shape;113;p16"/>
          <p:cNvSpPr txBox="1"/>
          <p:nvPr/>
        </p:nvSpPr>
        <p:spPr>
          <a:xfrm>
            <a:off x="226375" y="0"/>
            <a:ext cx="83778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</a:rPr>
              <a:t>Name/姓名：</a:t>
            </a:r>
            <a:r>
              <a:rPr lang="en" sz="1000" b="1">
                <a:solidFill>
                  <a:schemeClr val="dk2"/>
                </a:solidFill>
              </a:rPr>
              <a:t>张三		DOB/生日：1955/05/05</a:t>
            </a:r>
            <a:endParaRPr sz="1000"/>
          </a:p>
        </p:txBody>
      </p:sp>
      <p:sp>
        <p:nvSpPr>
          <p:cNvPr id="114" name="Google Shape;114;p16"/>
          <p:cNvSpPr txBox="1"/>
          <p:nvPr/>
        </p:nvSpPr>
        <p:spPr>
          <a:xfrm>
            <a:off x="7827800" y="1359600"/>
            <a:ext cx="1146900" cy="215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Allergies/过敏：     </a:t>
            </a:r>
            <a:r>
              <a:rPr lang="en" sz="800" b="1">
                <a:solidFill>
                  <a:schemeClr val="dk2"/>
                </a:solidFill>
              </a:rPr>
              <a:t>青霉素-出疹子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Smoke/吸烟：____</a:t>
            </a:r>
            <a:r>
              <a:rPr lang="en" sz="800" b="1">
                <a:solidFill>
                  <a:schemeClr val="dk2"/>
                </a:solidFill>
              </a:rPr>
              <a:t>10</a:t>
            </a:r>
            <a:r>
              <a:rPr lang="en" sz="800">
                <a:solidFill>
                  <a:schemeClr val="dk2"/>
                </a:solidFill>
              </a:rPr>
              <a:t>___/day天Vaping/电子烟Marijuana/大麻    Illicit Drugs/毒品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—————————	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2"/>
                </a:solidFill>
              </a:rPr>
              <a:t>Vaccine/疫苗：Influenza流感Pneumovax肺炎球菌</a:t>
            </a: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800">
              <a:solidFill>
                <a:schemeClr val="dk2"/>
              </a:solidFill>
            </a:endParaRPr>
          </a:p>
        </p:txBody>
      </p:sp>
      <p:sp>
        <p:nvSpPr>
          <p:cNvPr id="115" name="Google Shape;115;p16"/>
          <p:cNvSpPr txBox="1"/>
          <p:nvPr/>
        </p:nvSpPr>
        <p:spPr>
          <a:xfrm>
            <a:off x="5556700" y="4915500"/>
            <a:ext cx="3684300" cy="2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Please send suggestions to </a:t>
            </a:r>
            <a:r>
              <a:rPr lang="en" sz="600" u="sng">
                <a:solidFill>
                  <a:schemeClr val="hlink"/>
                </a:solidFill>
                <a:hlinkClick r:id="rId3"/>
              </a:rPr>
              <a:t>Bookings100Ave@gmail.com</a:t>
            </a:r>
            <a:r>
              <a:rPr lang="en" sz="600"/>
              <a:t> Download latest version @ 100avefmc.com</a:t>
            </a:r>
            <a:endParaRPr sz="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</p:txBody>
      </p:sp>
      <p:sp>
        <p:nvSpPr>
          <p:cNvPr id="116" name="Google Shape;116;p16"/>
          <p:cNvSpPr txBox="1"/>
          <p:nvPr/>
        </p:nvSpPr>
        <p:spPr>
          <a:xfrm>
            <a:off x="7691000" y="3888375"/>
            <a:ext cx="1420500" cy="5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0000"/>
                </a:solidFill>
              </a:rPr>
              <a:t>Red flags/紧急症状 - 911 Severe chest pain, shortness of breath, altered consciousness, confusion,严重胸口痛，严重气短，嗜睡，神志不清</a:t>
            </a:r>
            <a:endParaRPr sz="800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800">
              <a:solidFill>
                <a:schemeClr val="dk2"/>
              </a:solidFill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5055100" y="0"/>
            <a:ext cx="4185900" cy="4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 i="1"/>
              <a:t>Please call 811 or your family doctor, please do not present directly to ER or clinic. 请打电话给811或者家庭医生，请不要直接去急诊或诊所。</a:t>
            </a:r>
            <a:endParaRPr sz="800" b="1" i="1"/>
          </a:p>
        </p:txBody>
      </p:sp>
      <p:sp>
        <p:nvSpPr>
          <p:cNvPr id="118" name="Google Shape;118;p16"/>
          <p:cNvSpPr/>
          <p:nvPr/>
        </p:nvSpPr>
        <p:spPr>
          <a:xfrm>
            <a:off x="7827800" y="3283575"/>
            <a:ext cx="790800" cy="1497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16"/>
          <p:cNvSpPr txBox="1"/>
          <p:nvPr/>
        </p:nvSpPr>
        <p:spPr>
          <a:xfrm rot="-5400000">
            <a:off x="-1796825" y="2332950"/>
            <a:ext cx="3740100" cy="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100 Avenue Covid19/URTI Worksheet Sample2</a:t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1116</Words>
  <Application>Microsoft Office PowerPoint</Application>
  <PresentationFormat>On-screen Show (16:9)</PresentationFormat>
  <Paragraphs>294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Edwin Cervantes</cp:lastModifiedBy>
  <cp:revision>15</cp:revision>
  <dcterms:modified xsi:type="dcterms:W3CDTF">2020-04-18T23:36:34Z</dcterms:modified>
</cp:coreProperties>
</file>